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9"/>
      <p:bold r:id="rId20"/>
      <p:italic r:id="rId21"/>
      <p:boldItalic r:id="rId22"/>
    </p:embeddedFont>
    <p:embeddedFont>
      <p:font typeface="Raleway" panose="020B0604020202020204" charset="0"/>
      <p:regular r:id="rId23"/>
      <p:bold r:id="rId24"/>
      <p:italic r:id="rId25"/>
      <p:boldItalic r:id="rId26"/>
    </p:embeddedFont>
    <p:embeddedFont>
      <p:font typeface="Lato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61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5f9d632f5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5f9d632f5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08da44d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08da44d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08da44d8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08da44d8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08da44d8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08da44d8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08da44d8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08da44d8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08da44d8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08da44d8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5f9d632f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5f9d632f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08da44d84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08da44d84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08da44d84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08da44d84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08da44d84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08da44d84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08da44d84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08da44d84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08da44d84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08da44d84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08da44d84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08da44d84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5f9d632f5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5f9d632f5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5f9d632f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5f9d632f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apr-tc11.org/mediawiki/index.php/KAIST_Scene_Text_Databas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311700" y="1281650"/>
            <a:ext cx="8520600" cy="16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Text Segmentation in image using Autoencoder / GAN</a:t>
            </a:r>
            <a:endParaRPr sz="43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311700" y="2920650"/>
            <a:ext cx="8520600" cy="19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Instructor :- Professor Aparajita Ojha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Team Name :- MindNet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Presented by:-    Dhaval Taunk (2016081)</a:t>
            </a:r>
            <a:endParaRPr sz="170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  Mehul Gupta (2016154)</a:t>
            </a:r>
            <a:endParaRPr sz="170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  Rishabh Bajpai (2016207)</a:t>
            </a:r>
            <a:endParaRPr sz="1700"/>
          </a:p>
        </p:txBody>
      </p:sp>
      <p:pic>
        <p:nvPicPr>
          <p:cNvPr id="88" name="Google Shape;88;p13" descr="Image result for iiit jabalpur logo" title="https://en.wikipedia.org/wiki/Indian_Institute_of_Information_Technology,_Design_and_Manufacturing,_Jabalpu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475" y="0"/>
            <a:ext cx="1429525" cy="14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on KAIST Text Scene Dataset	</a:t>
            </a:r>
            <a:r>
              <a:rPr lang="en" dirty="0" smtClean="0"/>
              <a:t>(</a:t>
            </a:r>
            <a:r>
              <a:rPr lang="en" dirty="0" smtClean="0">
                <a:hlinkClick r:id="rId3"/>
              </a:rPr>
              <a:t>link</a:t>
            </a:r>
            <a:r>
              <a:rPr lang="en" dirty="0" smtClean="0"/>
              <a:t>)</a:t>
            </a:r>
            <a:endParaRPr dirty="0"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After all the failed attempts on MSRA-TD 500 dataset. We decided to switch to some other dataset that will have sufficient number of images for training.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KAIST Text Scene Dataset contains 3000 images. This is a very good amount as compared to just 300 images of MSRA-TD 500.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architecture and results are shown in the next few slides.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b="73838"/>
          <a:stretch/>
        </p:blipFill>
        <p:spPr>
          <a:xfrm>
            <a:off x="122475" y="673550"/>
            <a:ext cx="3801451" cy="435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t="26286" b="47061"/>
          <a:stretch/>
        </p:blipFill>
        <p:spPr>
          <a:xfrm>
            <a:off x="4785625" y="592587"/>
            <a:ext cx="3801451" cy="44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400925" y="112275"/>
            <a:ext cx="83997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Network Architecture - trained on KAIST dataset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4" name="Google Shape;154;p23"/>
          <p:cNvCxnSpPr/>
          <p:nvPr/>
        </p:nvCxnSpPr>
        <p:spPr>
          <a:xfrm>
            <a:off x="2030875" y="5051650"/>
            <a:ext cx="23370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3"/>
          <p:cNvCxnSpPr/>
          <p:nvPr/>
        </p:nvCxnSpPr>
        <p:spPr>
          <a:xfrm>
            <a:off x="4337275" y="638850"/>
            <a:ext cx="600" cy="441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23"/>
          <p:cNvCxnSpPr>
            <a:endCxn id="152" idx="0"/>
          </p:cNvCxnSpPr>
          <p:nvPr/>
        </p:nvCxnSpPr>
        <p:spPr>
          <a:xfrm rot="10800000" flipH="1">
            <a:off x="4357750" y="592587"/>
            <a:ext cx="2328600" cy="3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t="52684" b="20407"/>
          <a:stretch/>
        </p:blipFill>
        <p:spPr>
          <a:xfrm>
            <a:off x="192550" y="518426"/>
            <a:ext cx="3801451" cy="448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t="79591" b="-1721"/>
          <a:stretch/>
        </p:blipFill>
        <p:spPr>
          <a:xfrm>
            <a:off x="4865925" y="1089924"/>
            <a:ext cx="3801451" cy="36862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4"/>
          <p:cNvCxnSpPr>
            <a:stCxn id="161" idx="2"/>
          </p:cNvCxnSpPr>
          <p:nvPr/>
        </p:nvCxnSpPr>
        <p:spPr>
          <a:xfrm>
            <a:off x="2093275" y="5000523"/>
            <a:ext cx="2346000" cy="3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4"/>
          <p:cNvCxnSpPr/>
          <p:nvPr/>
        </p:nvCxnSpPr>
        <p:spPr>
          <a:xfrm>
            <a:off x="4408725" y="1081775"/>
            <a:ext cx="5400" cy="396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4"/>
          <p:cNvCxnSpPr/>
          <p:nvPr/>
        </p:nvCxnSpPr>
        <p:spPr>
          <a:xfrm>
            <a:off x="4413475" y="1089925"/>
            <a:ext cx="235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4"/>
          <p:cNvSpPr txBox="1"/>
          <p:nvPr/>
        </p:nvSpPr>
        <p:spPr>
          <a:xfrm>
            <a:off x="459600" y="112275"/>
            <a:ext cx="82077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Network Architecture- trained on KAIST dataset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5582325" y="4520775"/>
            <a:ext cx="2265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 params: 1,377,073</a:t>
            </a:r>
            <a:endParaRPr sz="1500" b="1"/>
          </a:p>
        </p:txBody>
      </p:sp>
      <p:sp>
        <p:nvSpPr>
          <p:cNvPr id="168" name="Google Shape;168;p24"/>
          <p:cNvSpPr txBox="1"/>
          <p:nvPr/>
        </p:nvSpPr>
        <p:spPr>
          <a:xfrm>
            <a:off x="4794375" y="4694375"/>
            <a:ext cx="44259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b="1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Adam(lr=</a:t>
            </a:r>
            <a:r>
              <a:rPr lang="en" sz="1150" b="1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0.0001</a:t>
            </a:r>
            <a:r>
              <a:rPr lang="en" sz="1150" b="1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beta_1=</a:t>
            </a:r>
            <a:r>
              <a:rPr lang="en" sz="1150" b="1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0.9</a:t>
            </a:r>
            <a:r>
              <a:rPr lang="en" sz="1150" b="1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beta_2=</a:t>
            </a:r>
            <a:r>
              <a:rPr lang="en" sz="1150" b="1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0.999</a:t>
            </a:r>
            <a:r>
              <a:rPr lang="en" sz="1150" b="1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 b="1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/>
        </p:nvSpPr>
        <p:spPr>
          <a:xfrm>
            <a:off x="639650" y="469375"/>
            <a:ext cx="79890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Training Plots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l="23656" t="27843" r="53461" b="43951"/>
          <a:stretch/>
        </p:blipFill>
        <p:spPr>
          <a:xfrm>
            <a:off x="1826750" y="1077025"/>
            <a:ext cx="5082274" cy="352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1898175" y="442370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Fig. 2 Training and validation loss are shown (dots are for training loss and line is for validation loss)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 l="23502" t="55582" r="1048" b="7820"/>
          <a:stretch/>
        </p:blipFill>
        <p:spPr>
          <a:xfrm>
            <a:off x="445250" y="1867575"/>
            <a:ext cx="8528323" cy="23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3500450" y="4429100"/>
            <a:ext cx="20001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After First 6 epochs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4">
            <a:alphaModFix/>
          </a:blip>
          <a:srcRect l="64062" t="43646" r="19865" b="11115"/>
          <a:stretch/>
        </p:blipFill>
        <p:spPr>
          <a:xfrm>
            <a:off x="7504000" y="1867575"/>
            <a:ext cx="1469573" cy="23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3439200" y="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latin typeface="Lato"/>
                <a:ea typeface="Lato"/>
                <a:cs typeface="Lato"/>
                <a:sym typeface="Lato"/>
              </a:rPr>
              <a:t>Results</a:t>
            </a:r>
            <a:endParaRPr sz="27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/>
        </p:nvSpPr>
        <p:spPr>
          <a:xfrm>
            <a:off x="3418800" y="4430075"/>
            <a:ext cx="20001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After First 15 epochs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l="23255" t="49267" r="1238" b="14713"/>
          <a:stretch/>
        </p:blipFill>
        <p:spPr>
          <a:xfrm>
            <a:off x="382350" y="1969625"/>
            <a:ext cx="8451725" cy="22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 rotWithShape="1">
          <a:blip r:embed="rId4">
            <a:alphaModFix/>
          </a:blip>
          <a:srcRect l="63382" t="53172" r="19450"/>
          <a:stretch/>
        </p:blipFill>
        <p:spPr>
          <a:xfrm>
            <a:off x="7313600" y="1969625"/>
            <a:ext cx="1635826" cy="253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3439200" y="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latin typeface="Lato"/>
                <a:ea typeface="Lato"/>
                <a:cs typeface="Lato"/>
                <a:sym typeface="Lato"/>
              </a:rPr>
              <a:t>Results</a:t>
            </a:r>
            <a:endParaRPr sz="27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i="1"/>
              <a:t>Thank You</a:t>
            </a:r>
            <a:endParaRPr sz="5500" i="1"/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explained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The problem statement for the project aims at detecting text regions in an image  by using either autoencoders or Generative adversarial Network.  The dataset used for this project is MSRA-TD 500 and KAIST Text Scene Dataset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about the Dataset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7650" y="2092825"/>
            <a:ext cx="8207400" cy="27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MSRA Text Detection 500 Database (MSRA-TD500) contains 500 natural images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Images are  from indoor (office and mall) and outdoor (street) scenes using a pocket camera. 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indoor images are mainly signs, door plates and caution plates while the outdoor images are mostly guide boards and billboards in complex background. 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resolutions of the images vary from 1296x864 to 1920x1280.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311700" y="97575"/>
            <a:ext cx="8520600" cy="5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311700" y="627375"/>
            <a:ext cx="8520600" cy="3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Autoencoder is an unsupervised artificial neural network that learns how to efficiently compress and encode data then learns how to reconstruct the data back from the reduced encoded representation to a representation that is as close to the original input as possible.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It has major 4 parts: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457200" algn="l" rtl="0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1- Encoder</a:t>
            </a: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                          			                </a:t>
            </a:r>
            <a:r>
              <a:rPr lang="en" sz="1700" b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2-Bottleneck</a:t>
            </a:r>
            <a:endParaRPr sz="1700" b="1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457200" algn="l" rtl="0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3-Decoder </a:t>
            </a: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                               			       </a:t>
            </a:r>
            <a:r>
              <a:rPr lang="en" sz="1700" b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4-Reconstruction Loss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Networks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926600" cy="29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5555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GANs involve  training a generative model by framing the problem as a supervised learning problem with two sub-models: </a:t>
            </a:r>
            <a:endParaRPr sz="1600">
              <a:solidFill>
                <a:srgbClr val="555555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Georgia"/>
              <a:buAutoNum type="arabicPeriod"/>
            </a:pPr>
            <a:r>
              <a:rPr lang="en" sz="1600">
                <a:solidFill>
                  <a:srgbClr val="55555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Generator model that we train to generate new examples </a:t>
            </a:r>
            <a:endParaRPr sz="1600">
              <a:solidFill>
                <a:srgbClr val="555555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Georgia"/>
              <a:buAutoNum type="arabicPeriod"/>
            </a:pPr>
            <a:r>
              <a:rPr lang="en" sz="1600">
                <a:solidFill>
                  <a:srgbClr val="55555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Discriminator model that tries to classify examples as either real (from the domain) or fake (generated). </a:t>
            </a:r>
            <a:endParaRPr sz="1600">
              <a:solidFill>
                <a:srgbClr val="555555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55555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two models are trained together in a zero-sum game, adversarial, until the discriminator model is fooled about half the time, meaning the generator model is generating plausible examples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9450" y="1254500"/>
            <a:ext cx="7688700" cy="5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Approaches Tried </a:t>
            </a: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729450" y="1881775"/>
            <a:ext cx="7688700" cy="31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UNet: It a type of autoencoder evolved quite recently producing encouraging results for image segmentation &amp; classification. 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Though, never been tried for text segmentation. 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approach followed by UNet is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: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classification on every pixel, so the input and output share the same size. 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It got its name due to the  “U” shape architecture that  is symmetric and consists of two major parts — the left part:contracting path, constituted of convolutional process; the right part: expansive path, constituted by transposed 2d convolutional layers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As the results produced were not good enough, it was scrapped. 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using MSRA-TD 500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used MSRA-TD500 dataset as suggested. Different architectures were used while training.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target image is formatted in 2 different ways and training was performed on both these datasets.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Image augmentation was also applied as size of dataset was very small (300 images for training and validation).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results were not up to the mark using this dataset. Architecture that was used is shown in the next slide.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images sample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729450" y="2231275"/>
            <a:ext cx="7688700" cy="27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	Training Image				Target Image 1				Target Image 2</a:t>
            </a:r>
            <a:endParaRPr sz="1500"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2301898" cy="22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850" y="2078875"/>
            <a:ext cx="2301902" cy="22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6250" y="2078875"/>
            <a:ext cx="2301898" cy="226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3194250" y="470465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Fig. 1 Training image, and targets images are shown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112250" y="1304150"/>
            <a:ext cx="3816900" cy="1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trained on MSRA-TD 500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t="2581"/>
          <a:stretch/>
        </p:blipFill>
        <p:spPr>
          <a:xfrm>
            <a:off x="4208550" y="265350"/>
            <a:ext cx="4826350" cy="483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622</Words>
  <Application>Microsoft Office PowerPoint</Application>
  <PresentationFormat>On-screen Show (16:9)</PresentationFormat>
  <Paragraphs>60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Georgia</vt:lpstr>
      <vt:lpstr>Arial</vt:lpstr>
      <vt:lpstr>Courier New</vt:lpstr>
      <vt:lpstr>Raleway</vt:lpstr>
      <vt:lpstr>Lato</vt:lpstr>
      <vt:lpstr>Streamline</vt:lpstr>
      <vt:lpstr>Text Segmentation in image using Autoencoder / GAN</vt:lpstr>
      <vt:lpstr>Problem Statement explained</vt:lpstr>
      <vt:lpstr>Details about the Dataset</vt:lpstr>
      <vt:lpstr>Autoencoder</vt:lpstr>
      <vt:lpstr>Generative Adversarial Networks</vt:lpstr>
      <vt:lpstr>Approaches Tried </vt:lpstr>
      <vt:lpstr>Training using MSRA-TD 500</vt:lpstr>
      <vt:lpstr>Training images sample</vt:lpstr>
      <vt:lpstr>Architecture trained on MSRA-TD 500</vt:lpstr>
      <vt:lpstr>Training on KAIST Text Scene Dataset (link)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Segmentation in image using Autoencoder / GAN</dc:title>
  <cp:lastModifiedBy>Windows User</cp:lastModifiedBy>
  <cp:revision>1</cp:revision>
  <dcterms:modified xsi:type="dcterms:W3CDTF">2020-06-15T14:11:42Z</dcterms:modified>
</cp:coreProperties>
</file>